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72" r:id="rId6"/>
    <p:sldId id="273" r:id="rId7"/>
    <p:sldId id="267" r:id="rId8"/>
    <p:sldId id="264" r:id="rId9"/>
    <p:sldId id="265" r:id="rId10"/>
    <p:sldId id="268" r:id="rId11"/>
    <p:sldId id="270" r:id="rId12"/>
    <p:sldId id="266" r:id="rId13"/>
    <p:sldId id="27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81B2323-0E57-4D23-83E7-A4A0CA5D3239}" type="datetimeFigureOut">
              <a:rPr lang="en-US" smtClean="0"/>
              <a:pPr/>
              <a:t>9/22/2009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C78ADF-2F4B-480F-A5F2-66EBC8CDD12B}"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81B2323-0E57-4D23-83E7-A4A0CA5D3239}" type="datetimeFigureOut">
              <a:rPr lang="en-US" smtClean="0"/>
              <a:pPr/>
              <a:t>9/22/2009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C78ADF-2F4B-480F-A5F2-66EBC8CDD12B}"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81B2323-0E57-4D23-83E7-A4A0CA5D3239}" type="datetimeFigureOut">
              <a:rPr lang="en-US" smtClean="0"/>
              <a:pPr/>
              <a:t>9/22/2009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C78ADF-2F4B-480F-A5F2-66EBC8CDD12B}"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81B2323-0E57-4D23-83E7-A4A0CA5D3239}" type="datetimeFigureOut">
              <a:rPr lang="en-US" smtClean="0"/>
              <a:pPr/>
              <a:t>9/22/2009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C78ADF-2F4B-480F-A5F2-66EBC8CDD12B}"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1B2323-0E57-4D23-83E7-A4A0CA5D3239}" type="datetimeFigureOut">
              <a:rPr lang="en-US" smtClean="0"/>
              <a:pPr/>
              <a:t>9/22/2009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C78ADF-2F4B-480F-A5F2-66EBC8CDD12B}"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81B2323-0E57-4D23-83E7-A4A0CA5D3239}" type="datetimeFigureOut">
              <a:rPr lang="en-US" smtClean="0"/>
              <a:pPr/>
              <a:t>9/22/2009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2C78ADF-2F4B-480F-A5F2-66EBC8CDD12B}"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81B2323-0E57-4D23-83E7-A4A0CA5D3239}" type="datetimeFigureOut">
              <a:rPr lang="en-US" smtClean="0"/>
              <a:pPr/>
              <a:t>9/22/2009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2C78ADF-2F4B-480F-A5F2-66EBC8CDD12B}"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81B2323-0E57-4D23-83E7-A4A0CA5D3239}" type="datetimeFigureOut">
              <a:rPr lang="en-US" smtClean="0"/>
              <a:pPr/>
              <a:t>9/22/2009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2C78ADF-2F4B-480F-A5F2-66EBC8CDD12B}"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1B2323-0E57-4D23-83E7-A4A0CA5D3239}" type="datetimeFigureOut">
              <a:rPr lang="en-US" smtClean="0"/>
              <a:pPr/>
              <a:t>9/22/2009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2C78ADF-2F4B-480F-A5F2-66EBC8CDD12B}"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1B2323-0E57-4D23-83E7-A4A0CA5D3239}" type="datetimeFigureOut">
              <a:rPr lang="en-US" smtClean="0"/>
              <a:pPr/>
              <a:t>9/22/2009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2C78ADF-2F4B-480F-A5F2-66EBC8CDD12B}"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1B2323-0E57-4D23-83E7-A4A0CA5D3239}" type="datetimeFigureOut">
              <a:rPr lang="en-US" smtClean="0"/>
              <a:pPr/>
              <a:t>9/22/2009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2C78ADF-2F4B-480F-A5F2-66EBC8CDD12B}"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1B2323-0E57-4D23-83E7-A4A0CA5D3239}" type="datetimeFigureOut">
              <a:rPr lang="en-US" smtClean="0"/>
              <a:pPr/>
              <a:t>9/22/2009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C78ADF-2F4B-480F-A5F2-66EBC8CDD12B}"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8662" y="857232"/>
            <a:ext cx="7772400" cy="1470025"/>
          </a:xfrm>
          <a:solidFill>
            <a:schemeClr val="accent2"/>
          </a:solidFill>
        </p:spPr>
        <p:txBody>
          <a:bodyPr/>
          <a:lstStyle/>
          <a:p>
            <a:r>
              <a:rPr lang="en-GB" dirty="0" smtClean="0"/>
              <a:t>GCSE COURSEWORK</a:t>
            </a:r>
            <a:endParaRPr lang="en-GB" dirty="0"/>
          </a:p>
        </p:txBody>
      </p:sp>
      <p:sp>
        <p:nvSpPr>
          <p:cNvPr id="3" name="Subtitle 2"/>
          <p:cNvSpPr>
            <a:spLocks noGrp="1"/>
          </p:cNvSpPr>
          <p:nvPr>
            <p:ph type="subTitle" idx="1"/>
          </p:nvPr>
        </p:nvSpPr>
        <p:spPr>
          <a:xfrm>
            <a:off x="1571604" y="3214686"/>
            <a:ext cx="6400800" cy="1752600"/>
          </a:xfrm>
          <a:solidFill>
            <a:srgbClr val="FFFF00"/>
          </a:solidFill>
        </p:spPr>
        <p:txBody>
          <a:bodyPr/>
          <a:lstStyle/>
          <a:p>
            <a:r>
              <a:rPr lang="en-GB" b="1" u="sng" dirty="0" smtClean="0">
                <a:solidFill>
                  <a:schemeClr val="tx1"/>
                </a:solidFill>
              </a:rPr>
              <a:t>Learning objective</a:t>
            </a:r>
            <a:r>
              <a:rPr lang="en-GB" dirty="0" smtClean="0"/>
              <a:t>: </a:t>
            </a:r>
            <a:r>
              <a:rPr lang="en-GB" dirty="0" smtClean="0">
                <a:solidFill>
                  <a:schemeClr val="tx1"/>
                </a:solidFill>
              </a:rPr>
              <a:t>To introduce students to coursework </a:t>
            </a:r>
            <a:endParaRPr lang="en-GB"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Hypothesis</a:t>
            </a:r>
            <a:endParaRPr lang="en-GB" b="1" u="sng" dirty="0"/>
          </a:p>
        </p:txBody>
      </p:sp>
      <p:sp>
        <p:nvSpPr>
          <p:cNvPr id="3" name="Content Placeholder 2"/>
          <p:cNvSpPr>
            <a:spLocks noGrp="1"/>
          </p:cNvSpPr>
          <p:nvPr>
            <p:ph idx="1"/>
          </p:nvPr>
        </p:nvSpPr>
        <p:spPr>
          <a:solidFill>
            <a:srgbClr val="7030A0"/>
          </a:solidFill>
        </p:spPr>
        <p:txBody>
          <a:bodyPr>
            <a:normAutofit fontScale="92500" lnSpcReduction="20000"/>
          </a:bodyPr>
          <a:lstStyle/>
          <a:p>
            <a:pPr lvl="0"/>
            <a:r>
              <a:rPr lang="en-GB" dirty="0"/>
              <a:t>Sociologists have carried out research into … (your topic). One study that relate to my project is the study carried out by (find a sociologist who has done research into your topic area). In his/her study he/she found … (give a brief summary of their findings). If possible do this for at least one other sociologist as well.</a:t>
            </a:r>
          </a:p>
          <a:p>
            <a:pPr>
              <a:buNone/>
            </a:pPr>
            <a:r>
              <a:rPr lang="en-GB" dirty="0"/>
              <a:t> </a:t>
            </a:r>
          </a:p>
          <a:p>
            <a:pPr lvl="0"/>
            <a:r>
              <a:rPr lang="en-GB" dirty="0"/>
              <a:t>Relevant information form the textbook can also be used.</a:t>
            </a:r>
          </a:p>
          <a:p>
            <a:pPr>
              <a:buNone/>
            </a:pPr>
            <a:r>
              <a:rPr lang="en-GB" b="1" dirty="0"/>
              <a:t> </a:t>
            </a:r>
            <a:endParaRPr lang="en-GB" dirty="0"/>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28670"/>
            <a:ext cx="8229600" cy="5500726"/>
          </a:xfrm>
        </p:spPr>
        <p:txBody>
          <a:bodyPr>
            <a:normAutofit fontScale="25000" lnSpcReduction="20000"/>
          </a:bodyPr>
          <a:lstStyle/>
          <a:p>
            <a:pPr>
              <a:buNone/>
            </a:pPr>
            <a:endParaRPr lang="en-GB" dirty="0" smtClean="0"/>
          </a:p>
          <a:p>
            <a:r>
              <a:rPr lang="en-GB" sz="8000" dirty="0" smtClean="0">
                <a:latin typeface="Arial" pitchFamily="34" charset="0"/>
                <a:cs typeface="Arial" pitchFamily="34" charset="0"/>
              </a:rPr>
              <a:t>My hypotheses are:</a:t>
            </a:r>
          </a:p>
          <a:p>
            <a:pPr>
              <a:buNone/>
            </a:pPr>
            <a:r>
              <a:rPr lang="en-GB" sz="8000" dirty="0" smtClean="0">
                <a:latin typeface="Arial" pitchFamily="34" charset="0"/>
                <a:cs typeface="Arial" pitchFamily="34" charset="0"/>
              </a:rPr>
              <a:t> </a:t>
            </a:r>
          </a:p>
          <a:p>
            <a:r>
              <a:rPr lang="en-GB" sz="8000" dirty="0" smtClean="0">
                <a:latin typeface="Arial" pitchFamily="34" charset="0"/>
                <a:cs typeface="Arial" pitchFamily="34" charset="0"/>
              </a:rPr>
              <a:t>Firstly, I will look at sociological research that shows my first hypothesis can be proved. Sociologists have found that ………</a:t>
            </a:r>
          </a:p>
          <a:p>
            <a:pPr>
              <a:buNone/>
            </a:pPr>
            <a:r>
              <a:rPr lang="en-GB" sz="8000" dirty="0" smtClean="0">
                <a:latin typeface="Arial" pitchFamily="34" charset="0"/>
                <a:cs typeface="Arial" pitchFamily="34" charset="0"/>
              </a:rPr>
              <a:t> </a:t>
            </a:r>
          </a:p>
          <a:p>
            <a:r>
              <a:rPr lang="en-GB" sz="8000" dirty="0" smtClean="0">
                <a:latin typeface="Arial" pitchFamily="34" charset="0"/>
                <a:cs typeface="Arial" pitchFamily="34" charset="0"/>
              </a:rPr>
              <a:t>However, other sociologists have found that my hypothesis can be disapproved. They have found that ……………</a:t>
            </a:r>
          </a:p>
          <a:p>
            <a:pPr>
              <a:buNone/>
            </a:pPr>
            <a:r>
              <a:rPr lang="en-GB" sz="8000" dirty="0" smtClean="0">
                <a:latin typeface="Arial" pitchFamily="34" charset="0"/>
                <a:cs typeface="Arial" pitchFamily="34" charset="0"/>
              </a:rPr>
              <a:t> </a:t>
            </a:r>
          </a:p>
          <a:p>
            <a:r>
              <a:rPr lang="en-GB" sz="8000" dirty="0" smtClean="0">
                <a:latin typeface="Arial" pitchFamily="34" charset="0"/>
                <a:cs typeface="Arial" pitchFamily="34" charset="0"/>
              </a:rPr>
              <a:t>Overall, most sociologists say that my first hypothesis is …………</a:t>
            </a:r>
          </a:p>
          <a:p>
            <a:pPr>
              <a:buNone/>
            </a:pPr>
            <a:r>
              <a:rPr lang="en-GB" sz="8000" dirty="0" smtClean="0">
                <a:latin typeface="Arial" pitchFamily="34" charset="0"/>
                <a:cs typeface="Arial" pitchFamily="34" charset="0"/>
              </a:rPr>
              <a:t> </a:t>
            </a:r>
          </a:p>
          <a:p>
            <a:r>
              <a:rPr lang="en-GB" sz="8000" dirty="0" smtClean="0">
                <a:latin typeface="Arial" pitchFamily="34" charset="0"/>
                <a:cs typeface="Arial" pitchFamily="34" charset="0"/>
              </a:rPr>
              <a:t>Secondly, I will look at sociological research that shows my second hypothesis can be proved. Sociologists have found that …………..</a:t>
            </a:r>
          </a:p>
          <a:p>
            <a:pPr>
              <a:buNone/>
            </a:pPr>
            <a:r>
              <a:rPr lang="en-GB" sz="8000" dirty="0" smtClean="0">
                <a:latin typeface="Arial" pitchFamily="34" charset="0"/>
                <a:cs typeface="Arial" pitchFamily="34" charset="0"/>
              </a:rPr>
              <a:t> </a:t>
            </a:r>
          </a:p>
          <a:p>
            <a:r>
              <a:rPr lang="en-GB" sz="8000" dirty="0" smtClean="0">
                <a:latin typeface="Arial" pitchFamily="34" charset="0"/>
                <a:cs typeface="Arial" pitchFamily="34" charset="0"/>
              </a:rPr>
              <a:t>However, other sociologists have found that my second hypothesis can be disapproved. They have found that ……………</a:t>
            </a:r>
          </a:p>
          <a:p>
            <a:pPr>
              <a:buNone/>
            </a:pPr>
            <a:r>
              <a:rPr lang="en-GB" sz="8000" dirty="0" smtClean="0">
                <a:latin typeface="Arial" pitchFamily="34" charset="0"/>
                <a:cs typeface="Arial" pitchFamily="34" charset="0"/>
              </a:rPr>
              <a:t> </a:t>
            </a:r>
          </a:p>
          <a:p>
            <a:r>
              <a:rPr lang="en-GB" sz="8000" dirty="0" smtClean="0">
                <a:latin typeface="Arial" pitchFamily="34" charset="0"/>
                <a:cs typeface="Arial" pitchFamily="34" charset="0"/>
              </a:rPr>
              <a:t>Overall, most sociologists say that my second hypothesis is …………</a:t>
            </a:r>
          </a:p>
          <a:p>
            <a:pPr>
              <a:buNone/>
            </a:pPr>
            <a:r>
              <a:rPr lang="en-GB" sz="6000" dirty="0" smtClean="0"/>
              <a:t> </a:t>
            </a:r>
          </a:p>
          <a:p>
            <a:endParaRPr lang="en-GB" dirty="0"/>
          </a:p>
        </p:txBody>
      </p:sp>
      <p:sp>
        <p:nvSpPr>
          <p:cNvPr id="4" name="Title 1"/>
          <p:cNvSpPr>
            <a:spLocks noGrp="1"/>
          </p:cNvSpPr>
          <p:nvPr>
            <p:ph type="title"/>
          </p:nvPr>
        </p:nvSpPr>
        <p:spPr>
          <a:xfrm>
            <a:off x="457200" y="274638"/>
            <a:ext cx="8229600" cy="796908"/>
          </a:xfrm>
        </p:spPr>
        <p:txBody>
          <a:bodyPr>
            <a:normAutofit fontScale="90000"/>
          </a:bodyPr>
          <a:lstStyle/>
          <a:p>
            <a:r>
              <a:rPr lang="en-GB" sz="2700" b="1" u="sng" dirty="0" smtClean="0"/>
              <a:t>You can use the sentence starters below to get you started: </a:t>
            </a:r>
            <a:r>
              <a:rPr lang="en-GB" dirty="0" smtClean="0"/>
              <a:t/>
            </a:r>
            <a:br>
              <a:rPr lang="en-GB" dirty="0" smtClean="0"/>
            </a:b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normAutofit fontScale="90000"/>
          </a:bodyPr>
          <a:lstStyle/>
          <a:p>
            <a:r>
              <a:rPr lang="en-GB" b="1" u="sng" dirty="0" smtClean="0"/>
              <a:t>Hypothesis</a:t>
            </a:r>
            <a:r>
              <a:rPr lang="en-GB" b="1" dirty="0" smtClean="0"/>
              <a:t/>
            </a:r>
            <a:br>
              <a:rPr lang="en-GB" b="1" dirty="0" smtClean="0"/>
            </a:br>
            <a:endParaRPr lang="en-GB" dirty="0"/>
          </a:p>
        </p:txBody>
      </p:sp>
      <p:sp>
        <p:nvSpPr>
          <p:cNvPr id="3" name="Content Placeholder 2"/>
          <p:cNvSpPr>
            <a:spLocks noGrp="1"/>
          </p:cNvSpPr>
          <p:nvPr>
            <p:ph idx="1"/>
          </p:nvPr>
        </p:nvSpPr>
        <p:spPr>
          <a:solidFill>
            <a:schemeClr val="accent6">
              <a:lumMod val="75000"/>
            </a:schemeClr>
          </a:solidFill>
        </p:spPr>
        <p:txBody>
          <a:bodyPr>
            <a:normAutofit fontScale="77500" lnSpcReduction="20000"/>
          </a:bodyPr>
          <a:lstStyle/>
          <a:p>
            <a:pPr>
              <a:buNone/>
            </a:pPr>
            <a:r>
              <a:rPr lang="en-GB" dirty="0"/>
              <a:t> </a:t>
            </a:r>
          </a:p>
          <a:p>
            <a:r>
              <a:rPr lang="en-GB" dirty="0"/>
              <a:t>This should not be looking for the cause of something. It should not be about something you already know, that has been proven, e.g. Girls do better at school. However, it is fine to ask why girls do better at school.</a:t>
            </a:r>
          </a:p>
          <a:p>
            <a:pPr>
              <a:buNone/>
            </a:pPr>
            <a:r>
              <a:rPr lang="en-GB" dirty="0"/>
              <a:t> </a:t>
            </a:r>
          </a:p>
          <a:p>
            <a:r>
              <a:rPr lang="en-GB" b="1" dirty="0"/>
              <a:t>My hypothesis is </a:t>
            </a:r>
            <a:r>
              <a:rPr lang="en-GB" b="1" dirty="0" smtClean="0"/>
              <a:t>(this should be about 200 words)</a:t>
            </a:r>
            <a:endParaRPr lang="en-GB" b="1" dirty="0"/>
          </a:p>
          <a:p>
            <a:pPr>
              <a:buNone/>
            </a:pPr>
            <a:r>
              <a:rPr lang="en-GB" dirty="0"/>
              <a:t> </a:t>
            </a:r>
          </a:p>
          <a:p>
            <a:pPr>
              <a:buNone/>
            </a:pPr>
            <a:r>
              <a:rPr lang="en-GB" dirty="0"/>
              <a:t>	</a:t>
            </a:r>
            <a:r>
              <a:rPr lang="en-GB" dirty="0" smtClean="0"/>
              <a:t>___________________________________________________________________________________________________________________________________________________________________</a:t>
            </a:r>
            <a:endParaRPr lang="en-GB" dirty="0"/>
          </a:p>
          <a:p>
            <a:pPr>
              <a:buNone/>
            </a:pPr>
            <a:r>
              <a:rPr lang="en-GB" dirty="0"/>
              <a:t> </a:t>
            </a:r>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Homework</a:t>
            </a:r>
            <a:endParaRPr lang="en-GB" b="1" u="sng" dirty="0"/>
          </a:p>
        </p:txBody>
      </p:sp>
      <p:sp>
        <p:nvSpPr>
          <p:cNvPr id="3" name="Content Placeholder 2"/>
          <p:cNvSpPr>
            <a:spLocks noGrp="1"/>
          </p:cNvSpPr>
          <p:nvPr>
            <p:ph idx="1"/>
          </p:nvPr>
        </p:nvSpPr>
        <p:spPr>
          <a:solidFill>
            <a:srgbClr val="92D050"/>
          </a:solidFill>
        </p:spPr>
        <p:txBody>
          <a:bodyPr/>
          <a:lstStyle/>
          <a:p>
            <a:r>
              <a:rPr lang="en-GB" dirty="0" smtClean="0"/>
              <a:t>Ensure that the following are completed before the next lesson:</a:t>
            </a:r>
          </a:p>
          <a:p>
            <a:pPr>
              <a:buNone/>
            </a:pPr>
            <a:endParaRPr lang="en-GB" dirty="0"/>
          </a:p>
          <a:p>
            <a:pPr marL="514350" indent="-514350">
              <a:buAutoNum type="arabicPeriod"/>
            </a:pPr>
            <a:r>
              <a:rPr lang="en-GB" dirty="0" smtClean="0"/>
              <a:t>Front cover of your coursework</a:t>
            </a:r>
          </a:p>
          <a:p>
            <a:pPr marL="514350" indent="-514350">
              <a:buAutoNum type="arabicPeriod"/>
            </a:pPr>
            <a:r>
              <a:rPr lang="en-GB" dirty="0" smtClean="0"/>
              <a:t>Contents page (without numbers)</a:t>
            </a:r>
          </a:p>
          <a:p>
            <a:pPr marL="514350" indent="-514350">
              <a:buAutoNum type="arabicPeriod"/>
            </a:pPr>
            <a:r>
              <a:rPr lang="en-GB" dirty="0" smtClean="0"/>
              <a:t>Hypothesis</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External exam</a:t>
            </a:r>
            <a:endParaRPr lang="en-GB" b="1" u="sng" dirty="0"/>
          </a:p>
        </p:txBody>
      </p:sp>
      <p:sp>
        <p:nvSpPr>
          <p:cNvPr id="3" name="Content Placeholder 2"/>
          <p:cNvSpPr>
            <a:spLocks noGrp="1"/>
          </p:cNvSpPr>
          <p:nvPr>
            <p:ph idx="1"/>
          </p:nvPr>
        </p:nvSpPr>
        <p:spPr>
          <a:xfrm>
            <a:off x="457200" y="1785926"/>
            <a:ext cx="8229600" cy="4357717"/>
          </a:xfrm>
          <a:solidFill>
            <a:srgbClr val="92D050"/>
          </a:solidFill>
        </p:spPr>
        <p:txBody>
          <a:bodyPr>
            <a:normAutofit/>
          </a:bodyPr>
          <a:lstStyle/>
          <a:p>
            <a:r>
              <a:rPr lang="en-GB" dirty="0"/>
              <a:t>Your coursework is worth </a:t>
            </a:r>
            <a:r>
              <a:rPr lang="en-GB" b="1" i="1" dirty="0"/>
              <a:t>20%</a:t>
            </a:r>
            <a:r>
              <a:rPr lang="en-GB" dirty="0"/>
              <a:t> of your final </a:t>
            </a:r>
            <a:r>
              <a:rPr lang="en-GB" b="1" i="1" dirty="0"/>
              <a:t>GCSE grade</a:t>
            </a:r>
            <a:r>
              <a:rPr lang="en-GB" dirty="0"/>
              <a:t>. Your final draft should be typed, with two spaces between each word. Your coursework needs to </a:t>
            </a:r>
            <a:r>
              <a:rPr lang="en-GB" dirty="0" smtClean="0"/>
              <a:t>be </a:t>
            </a:r>
            <a:r>
              <a:rPr lang="en-GB" b="1" i="1" dirty="0" smtClean="0"/>
              <a:t>2000 </a:t>
            </a:r>
            <a:r>
              <a:rPr lang="en-GB" b="1" i="1" dirty="0"/>
              <a:t>words</a:t>
            </a:r>
            <a:r>
              <a:rPr lang="en-GB" dirty="0"/>
              <a:t>, and </a:t>
            </a:r>
            <a:r>
              <a:rPr lang="en-GB" dirty="0" smtClean="0"/>
              <a:t>typed </a:t>
            </a:r>
            <a:r>
              <a:rPr lang="en-GB" dirty="0"/>
              <a:t>copies must be </a:t>
            </a:r>
            <a:r>
              <a:rPr lang="en-GB" dirty="0" smtClean="0"/>
              <a:t>handed </a:t>
            </a:r>
            <a:r>
              <a:rPr lang="en-GB" dirty="0"/>
              <a:t>in</a:t>
            </a:r>
            <a:r>
              <a:rPr lang="en-GB" dirty="0" smtClean="0"/>
              <a:t>.</a:t>
            </a:r>
          </a:p>
          <a:p>
            <a:pPr>
              <a:buNone/>
            </a:pPr>
            <a:endParaRPr lang="en-GB" dirty="0" smtClean="0"/>
          </a:p>
          <a:p>
            <a:r>
              <a:rPr lang="en-GB" dirty="0" smtClean="0"/>
              <a:t>The deadline for your coursework is </a:t>
            </a:r>
            <a:r>
              <a:rPr lang="en-GB" sz="3600" b="1" u="sng" dirty="0" smtClean="0"/>
              <a:t>FRIDAY 20</a:t>
            </a:r>
            <a:r>
              <a:rPr lang="en-GB" sz="3600" b="1" u="sng" baseline="30000" dirty="0" smtClean="0"/>
              <a:t>TH</a:t>
            </a:r>
            <a:r>
              <a:rPr lang="en-GB" sz="3600" b="1" u="sng" dirty="0" smtClean="0"/>
              <a:t> NOVEMBER</a:t>
            </a:r>
            <a:endParaRPr lang="en-GB" b="1" u="sn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Today’s lesson</a:t>
            </a:r>
            <a:endParaRPr lang="en-GB" b="1" u="sng" dirty="0"/>
          </a:p>
        </p:txBody>
      </p:sp>
      <p:sp>
        <p:nvSpPr>
          <p:cNvPr id="3" name="Content Placeholder 2"/>
          <p:cNvSpPr>
            <a:spLocks noGrp="1"/>
          </p:cNvSpPr>
          <p:nvPr>
            <p:ph idx="1"/>
          </p:nvPr>
        </p:nvSpPr>
        <p:spPr>
          <a:solidFill>
            <a:srgbClr val="00B0F0"/>
          </a:solidFill>
        </p:spPr>
        <p:txBody>
          <a:bodyPr/>
          <a:lstStyle/>
          <a:p>
            <a:pPr marL="514350" indent="-514350">
              <a:buFont typeface="+mj-lt"/>
              <a:buAutoNum type="arabicPeriod"/>
            </a:pPr>
            <a:r>
              <a:rPr lang="en-GB" dirty="0" smtClean="0"/>
              <a:t>Brief overview of the coursework</a:t>
            </a:r>
          </a:p>
          <a:p>
            <a:pPr marL="514350" indent="-514350">
              <a:buFont typeface="+mj-lt"/>
              <a:buAutoNum type="arabicPeriod"/>
            </a:pPr>
            <a:r>
              <a:rPr lang="en-GB" dirty="0" smtClean="0"/>
              <a:t>Introduction </a:t>
            </a:r>
            <a:r>
              <a:rPr lang="en-GB" dirty="0"/>
              <a:t>to mark </a:t>
            </a:r>
            <a:r>
              <a:rPr lang="en-GB" dirty="0" smtClean="0"/>
              <a:t>scheme</a:t>
            </a:r>
            <a:endParaRPr lang="en-GB" dirty="0"/>
          </a:p>
          <a:p>
            <a:pPr marL="514350" indent="-514350">
              <a:buFont typeface="+mj-lt"/>
              <a:buAutoNum type="arabicPeriod"/>
            </a:pPr>
            <a:r>
              <a:rPr lang="en-GB" dirty="0"/>
              <a:t>Students design cover and contents page </a:t>
            </a:r>
          </a:p>
          <a:p>
            <a:pPr marL="514350" indent="-514350">
              <a:buFont typeface="+mj-lt"/>
              <a:buAutoNum type="arabicPeriod"/>
            </a:pPr>
            <a:r>
              <a:rPr lang="en-GB" dirty="0"/>
              <a:t>Choose a topic ( Teacher will have a selection of topics and students will choose the one that they are most interested in)</a:t>
            </a:r>
          </a:p>
          <a:p>
            <a:pPr>
              <a:buNone/>
            </a:pP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u="sng" dirty="0" smtClean="0"/>
              <a:t>What you will need to include</a:t>
            </a:r>
            <a:endParaRPr lang="en-GB" sz="3200" b="1" u="sng" dirty="0"/>
          </a:p>
        </p:txBody>
      </p:sp>
      <p:sp>
        <p:nvSpPr>
          <p:cNvPr id="4" name="Content Placeholder 3"/>
          <p:cNvSpPr>
            <a:spLocks noGrp="1"/>
          </p:cNvSpPr>
          <p:nvPr>
            <p:ph sz="half" idx="2"/>
          </p:nvPr>
        </p:nvSpPr>
        <p:spPr>
          <a:xfrm>
            <a:off x="457200" y="1428736"/>
            <a:ext cx="4040188" cy="4697427"/>
          </a:xfrm>
          <a:solidFill>
            <a:srgbClr val="FFFF00"/>
          </a:solidFill>
        </p:spPr>
        <p:txBody>
          <a:bodyPr>
            <a:normAutofit fontScale="92500" lnSpcReduction="20000"/>
          </a:bodyPr>
          <a:lstStyle/>
          <a:p>
            <a:pPr marL="457200" lvl="0" indent="-457200">
              <a:buFont typeface="+mj-lt"/>
              <a:buAutoNum type="arabicPeriod"/>
            </a:pPr>
            <a:r>
              <a:rPr lang="en-GB" b="1" dirty="0"/>
              <a:t>Contents page</a:t>
            </a:r>
            <a:r>
              <a:rPr lang="en-GB" dirty="0"/>
              <a:t> – with page numbers</a:t>
            </a:r>
          </a:p>
          <a:p>
            <a:pPr marL="457200" lvl="0" indent="-457200">
              <a:buFont typeface="+mj-lt"/>
              <a:buAutoNum type="arabicPeriod"/>
            </a:pPr>
            <a:r>
              <a:rPr lang="en-GB" b="1" dirty="0"/>
              <a:t>Introduction </a:t>
            </a:r>
            <a:r>
              <a:rPr lang="en-GB" dirty="0"/>
              <a:t>– including your topic &amp; question </a:t>
            </a:r>
          </a:p>
          <a:p>
            <a:pPr marL="457200" lvl="0" indent="-457200">
              <a:buFont typeface="+mj-lt"/>
              <a:buAutoNum type="arabicPeriod"/>
            </a:pPr>
            <a:r>
              <a:rPr lang="en-GB" b="1" dirty="0"/>
              <a:t>Hypothesis </a:t>
            </a:r>
            <a:r>
              <a:rPr lang="en-GB" dirty="0"/>
              <a:t>– a prediction of what you aim to find out</a:t>
            </a:r>
          </a:p>
          <a:p>
            <a:pPr marL="457200" lvl="0" indent="-457200">
              <a:buFont typeface="+mj-lt"/>
              <a:buAutoNum type="arabicPeriod"/>
            </a:pPr>
            <a:r>
              <a:rPr lang="en-GB" b="1" dirty="0"/>
              <a:t>Aims –</a:t>
            </a:r>
            <a:r>
              <a:rPr lang="en-GB" dirty="0"/>
              <a:t> how you aim to carry out your research</a:t>
            </a:r>
          </a:p>
          <a:p>
            <a:pPr marL="457200" lvl="0" indent="-457200">
              <a:buFont typeface="+mj-lt"/>
              <a:buAutoNum type="arabicPeriod"/>
            </a:pPr>
            <a:r>
              <a:rPr lang="en-GB" b="1" dirty="0"/>
              <a:t>Methodology </a:t>
            </a:r>
            <a:r>
              <a:rPr lang="en-GB" dirty="0"/>
              <a:t>– the methods you will use and why</a:t>
            </a:r>
          </a:p>
          <a:p>
            <a:pPr marL="457200" lvl="0" indent="-457200">
              <a:buFont typeface="+mj-lt"/>
              <a:buAutoNum type="arabicPeriod"/>
            </a:pPr>
            <a:r>
              <a:rPr lang="en-GB" b="1" dirty="0"/>
              <a:t>Primary research</a:t>
            </a:r>
            <a:endParaRPr lang="en-GB" dirty="0"/>
          </a:p>
          <a:p>
            <a:pPr marL="457200" lvl="0" indent="-457200">
              <a:buFont typeface="+mj-lt"/>
              <a:buAutoNum type="arabicPeriod"/>
            </a:pPr>
            <a:r>
              <a:rPr lang="en-GB" b="1" dirty="0"/>
              <a:t>Secondary research</a:t>
            </a:r>
            <a:endParaRPr lang="en-GB" dirty="0"/>
          </a:p>
          <a:p>
            <a:pPr marL="457200" lvl="0" indent="-457200">
              <a:buFont typeface="+mj-lt"/>
              <a:buAutoNum type="arabicPeriod"/>
            </a:pPr>
            <a:r>
              <a:rPr lang="en-GB" b="1" dirty="0"/>
              <a:t>The pilot study</a:t>
            </a:r>
            <a:r>
              <a:rPr lang="en-GB" dirty="0"/>
              <a:t> – a first sample of your questions</a:t>
            </a:r>
          </a:p>
          <a:p>
            <a:pPr marL="457200" lvl="0" indent="-457200">
              <a:buFont typeface="+mj-lt"/>
              <a:buAutoNum type="arabicPeriod"/>
            </a:pPr>
            <a:r>
              <a:rPr lang="en-GB" b="1" dirty="0"/>
              <a:t>Results of the pilot study</a:t>
            </a:r>
            <a:endParaRPr lang="en-GB" dirty="0"/>
          </a:p>
          <a:p>
            <a:endParaRPr lang="en-GB" dirty="0"/>
          </a:p>
        </p:txBody>
      </p:sp>
      <p:sp>
        <p:nvSpPr>
          <p:cNvPr id="6" name="Content Placeholder 5"/>
          <p:cNvSpPr>
            <a:spLocks noGrp="1"/>
          </p:cNvSpPr>
          <p:nvPr>
            <p:ph sz="quarter" idx="4"/>
          </p:nvPr>
        </p:nvSpPr>
        <p:spPr>
          <a:xfrm>
            <a:off x="4645025" y="1285860"/>
            <a:ext cx="4041775" cy="4840303"/>
          </a:xfrm>
          <a:solidFill>
            <a:srgbClr val="7030A0"/>
          </a:solidFill>
        </p:spPr>
        <p:txBody>
          <a:bodyPr>
            <a:normAutofit fontScale="92500" lnSpcReduction="20000"/>
          </a:bodyPr>
          <a:lstStyle/>
          <a:p>
            <a:pPr>
              <a:buNone/>
            </a:pPr>
            <a:r>
              <a:rPr lang="en-GB" b="1" dirty="0" smtClean="0"/>
              <a:t>10.Description of primary research</a:t>
            </a:r>
            <a:endParaRPr lang="en-GB" dirty="0" smtClean="0"/>
          </a:p>
          <a:p>
            <a:pPr>
              <a:buNone/>
            </a:pPr>
            <a:r>
              <a:rPr lang="en-GB" b="1" dirty="0" smtClean="0"/>
              <a:t>11.Description of secondary research</a:t>
            </a:r>
            <a:endParaRPr lang="en-GB" dirty="0" smtClean="0"/>
          </a:p>
          <a:p>
            <a:pPr>
              <a:buNone/>
            </a:pPr>
            <a:r>
              <a:rPr lang="en-GB" b="1" dirty="0" smtClean="0"/>
              <a:t>12.Analysis of primary and secondary research</a:t>
            </a:r>
            <a:endParaRPr lang="en-GB" dirty="0" smtClean="0"/>
          </a:p>
          <a:p>
            <a:pPr>
              <a:buNone/>
            </a:pPr>
            <a:r>
              <a:rPr lang="en-GB" b="1" dirty="0" smtClean="0"/>
              <a:t>13.Conclusion </a:t>
            </a:r>
            <a:r>
              <a:rPr lang="en-GB" dirty="0" smtClean="0"/>
              <a:t>– an evaluation of your research methods and a conclusion to your hypothesis which refers to both your primary and secondary data</a:t>
            </a:r>
          </a:p>
          <a:p>
            <a:pPr>
              <a:buNone/>
            </a:pPr>
            <a:r>
              <a:rPr lang="en-GB" b="1" dirty="0" smtClean="0"/>
              <a:t>14.Bibliography</a:t>
            </a:r>
            <a:r>
              <a:rPr lang="en-GB" dirty="0" smtClean="0"/>
              <a:t> – this must include a list of all the secondary sources you have used with author/date/title/publisher</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Possible topics- Family</a:t>
            </a:r>
            <a:endParaRPr lang="en-GB" b="1" u="sng" dirty="0"/>
          </a:p>
        </p:txBody>
      </p:sp>
      <p:sp>
        <p:nvSpPr>
          <p:cNvPr id="3" name="Content Placeholder 2"/>
          <p:cNvSpPr>
            <a:spLocks noGrp="1"/>
          </p:cNvSpPr>
          <p:nvPr>
            <p:ph sz="quarter" idx="1"/>
          </p:nvPr>
        </p:nvSpPr>
        <p:spPr>
          <a:solidFill>
            <a:schemeClr val="accent2"/>
          </a:solidFill>
        </p:spPr>
        <p:txBody>
          <a:bodyPr>
            <a:normAutofit fontScale="85000" lnSpcReduction="20000"/>
          </a:bodyPr>
          <a:lstStyle/>
          <a:p>
            <a:pPr marL="514350" indent="-514350">
              <a:buFont typeface="+mj-lt"/>
              <a:buAutoNum type="arabicPeriod"/>
            </a:pPr>
            <a:r>
              <a:rPr lang="en-GB" dirty="0" smtClean="0"/>
              <a:t>Is the nuclear family the typical the most typical type of family that exists in Britain today?</a:t>
            </a:r>
          </a:p>
          <a:p>
            <a:pPr marL="514350" indent="-514350">
              <a:buFont typeface="+mj-lt"/>
              <a:buAutoNum type="arabicPeriod"/>
            </a:pPr>
            <a:r>
              <a:rPr lang="en-GB" dirty="0" smtClean="0"/>
              <a:t>Why has there been an increase in the number of divorces over the last 40 years?</a:t>
            </a:r>
          </a:p>
          <a:p>
            <a:pPr marL="514350" indent="-514350">
              <a:buFont typeface="+mj-lt"/>
              <a:buAutoNum type="arabicPeriod"/>
            </a:pPr>
            <a:r>
              <a:rPr lang="en-GB" dirty="0" smtClean="0"/>
              <a:t>Why has the number of lone parents increased in the UK?</a:t>
            </a:r>
          </a:p>
          <a:p>
            <a:pPr marL="514350" indent="-514350">
              <a:buFont typeface="+mj-lt"/>
              <a:buAutoNum type="arabicPeriod"/>
            </a:pPr>
            <a:r>
              <a:rPr lang="en-GB" dirty="0" smtClean="0"/>
              <a:t>Do teenagers and their parents share the same views on marriage in the UK?</a:t>
            </a:r>
          </a:p>
          <a:p>
            <a:pPr marL="514350" indent="-514350">
              <a:buFont typeface="+mj-lt"/>
              <a:buAutoNum type="arabicPeriod"/>
            </a:pPr>
            <a:r>
              <a:rPr lang="en-GB" dirty="0" smtClean="0"/>
              <a:t>Single parent families – are they really disadvantaged?</a:t>
            </a:r>
          </a:p>
          <a:p>
            <a:pPr marL="514350" indent="-514350">
              <a:buFont typeface="+mj-lt"/>
              <a:buAutoNum type="arabicPeriod"/>
            </a:pPr>
            <a:r>
              <a:rPr lang="en-GB" dirty="0" smtClean="0"/>
              <a:t>Are household tasks shared more equally in the new millennium?</a:t>
            </a:r>
          </a:p>
          <a:p>
            <a:pPr marL="514350" indent="-514350">
              <a:buFont typeface="+mj-lt"/>
              <a:buAutoNum type="arabicPeriod"/>
            </a:pPr>
            <a:endParaRPr lang="en-GB" dirty="0" smtClean="0"/>
          </a:p>
          <a:p>
            <a:pPr marL="514350" indent="-514350">
              <a:buFont typeface="+mj-lt"/>
              <a:buAutoNum type="arabicPeriod"/>
            </a:pP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Possible topics – Education </a:t>
            </a:r>
            <a:endParaRPr lang="en-GB" b="1" u="sng" dirty="0"/>
          </a:p>
        </p:txBody>
      </p:sp>
      <p:sp>
        <p:nvSpPr>
          <p:cNvPr id="3" name="Content Placeholder 2"/>
          <p:cNvSpPr>
            <a:spLocks noGrp="1"/>
          </p:cNvSpPr>
          <p:nvPr>
            <p:ph sz="quarter" idx="1"/>
          </p:nvPr>
        </p:nvSpPr>
        <p:spPr>
          <a:xfrm>
            <a:off x="457200" y="1428736"/>
            <a:ext cx="8229600" cy="4697427"/>
          </a:xfrm>
          <a:solidFill>
            <a:srgbClr val="FFFF00"/>
          </a:solidFill>
        </p:spPr>
        <p:txBody>
          <a:bodyPr>
            <a:normAutofit fontScale="85000" lnSpcReduction="20000"/>
          </a:bodyPr>
          <a:lstStyle/>
          <a:p>
            <a:pPr marL="514350" indent="-514350">
              <a:buFont typeface="+mj-lt"/>
              <a:buAutoNum type="arabicPeriod"/>
            </a:pPr>
            <a:r>
              <a:rPr lang="en-GB" dirty="0" smtClean="0"/>
              <a:t>An investigation to find out why girls are out-performing </a:t>
            </a:r>
            <a:r>
              <a:rPr lang="en-GB" dirty="0"/>
              <a:t>boys in </a:t>
            </a:r>
            <a:r>
              <a:rPr lang="en-GB" dirty="0" smtClean="0"/>
              <a:t>examinations.</a:t>
            </a:r>
          </a:p>
          <a:p>
            <a:pPr marL="514350" indent="-514350">
              <a:buFont typeface="+mj-lt"/>
              <a:buAutoNum type="arabicPeriod"/>
            </a:pPr>
            <a:r>
              <a:rPr lang="en-GB" dirty="0" smtClean="0"/>
              <a:t>An investigation to find out why Afro-</a:t>
            </a:r>
            <a:r>
              <a:rPr lang="en-GB" dirty="0" err="1" smtClean="0"/>
              <a:t>Caribbeans</a:t>
            </a:r>
            <a:r>
              <a:rPr lang="en-GB" dirty="0" smtClean="0"/>
              <a:t> students underachieve when compared to Asian students.</a:t>
            </a:r>
          </a:p>
          <a:p>
            <a:pPr marL="514350" indent="-514350">
              <a:buFont typeface="+mj-lt"/>
              <a:buAutoNum type="arabicPeriod"/>
            </a:pPr>
            <a:r>
              <a:rPr lang="en-GB" dirty="0" smtClean="0"/>
              <a:t>Does labelling within the classroom affect a students achievements.</a:t>
            </a:r>
          </a:p>
          <a:p>
            <a:pPr marL="514350" indent="-514350">
              <a:buFont typeface="+mj-lt"/>
              <a:buAutoNum type="arabicPeriod"/>
            </a:pPr>
            <a:r>
              <a:rPr lang="en-GB" dirty="0" smtClean="0"/>
              <a:t>Why do the working-class pupils underachieve when compared to the middle class students</a:t>
            </a:r>
          </a:p>
          <a:p>
            <a:pPr marL="514350" indent="-514350">
              <a:buFont typeface="+mj-lt"/>
              <a:buAutoNum type="arabicPeriod"/>
            </a:pPr>
            <a:r>
              <a:rPr lang="en-GB" dirty="0" smtClean="0"/>
              <a:t>An investigation into behaviour in the classroom</a:t>
            </a:r>
          </a:p>
          <a:p>
            <a:pPr marL="514350" indent="-514350">
              <a:buFont typeface="+mj-lt"/>
              <a:buAutoNum type="arabicPeriod"/>
            </a:pPr>
            <a:r>
              <a:rPr lang="en-GB" dirty="0" smtClean="0"/>
              <a:t>Do middle class children gain more from the hidden curriculum in secondary school?</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u="sng" dirty="0" smtClean="0"/>
              <a:t>Coursework guidelines – What should I include?</a:t>
            </a:r>
            <a:endParaRPr lang="en-GB" sz="2800" dirty="0"/>
          </a:p>
        </p:txBody>
      </p:sp>
      <p:sp>
        <p:nvSpPr>
          <p:cNvPr id="3" name="Text Placeholder 2"/>
          <p:cNvSpPr>
            <a:spLocks noGrp="1"/>
          </p:cNvSpPr>
          <p:nvPr>
            <p:ph type="body" idx="1"/>
          </p:nvPr>
        </p:nvSpPr>
        <p:spPr>
          <a:xfrm>
            <a:off x="214282" y="1285860"/>
            <a:ext cx="4040188" cy="639762"/>
          </a:xfrm>
        </p:spPr>
        <p:txBody>
          <a:bodyPr/>
          <a:lstStyle/>
          <a:p>
            <a:r>
              <a:rPr lang="en-GB" u="sng" dirty="0" smtClean="0">
                <a:solidFill>
                  <a:srgbClr val="FF0000"/>
                </a:solidFill>
              </a:rPr>
              <a:t>Front Cover </a:t>
            </a:r>
            <a:endParaRPr lang="en-GB" u="sng" dirty="0">
              <a:solidFill>
                <a:srgbClr val="FF0000"/>
              </a:solidFill>
            </a:endParaRPr>
          </a:p>
        </p:txBody>
      </p:sp>
      <p:sp>
        <p:nvSpPr>
          <p:cNvPr id="4" name="Content Placeholder 3"/>
          <p:cNvSpPr>
            <a:spLocks noGrp="1"/>
          </p:cNvSpPr>
          <p:nvPr>
            <p:ph sz="half" idx="2"/>
          </p:nvPr>
        </p:nvSpPr>
        <p:spPr>
          <a:xfrm>
            <a:off x="457200" y="2143116"/>
            <a:ext cx="2400288" cy="3983047"/>
          </a:xfrm>
        </p:spPr>
        <p:txBody>
          <a:bodyPr/>
          <a:lstStyle/>
          <a:p>
            <a:endParaRPr lang="en-GB" dirty="0" smtClean="0"/>
          </a:p>
          <a:p>
            <a:pPr marL="457200" indent="-457200">
              <a:buFont typeface="+mj-lt"/>
              <a:buAutoNum type="arabicPeriod"/>
            </a:pPr>
            <a:r>
              <a:rPr lang="en-GB" sz="2000" dirty="0" smtClean="0"/>
              <a:t>The title of your coursework</a:t>
            </a:r>
          </a:p>
          <a:p>
            <a:pPr marL="457200" indent="-457200">
              <a:buNone/>
            </a:pPr>
            <a:endParaRPr lang="en-GB" sz="2000" dirty="0" smtClean="0"/>
          </a:p>
          <a:p>
            <a:pPr marL="457200" indent="-457200">
              <a:buNone/>
            </a:pPr>
            <a:r>
              <a:rPr lang="en-GB" sz="2000" dirty="0" smtClean="0"/>
              <a:t>2. A picture to represent the topic you are researching</a:t>
            </a:r>
          </a:p>
          <a:p>
            <a:pPr marL="457200" indent="-457200">
              <a:buNone/>
            </a:pPr>
            <a:endParaRPr lang="en-GB" sz="2000" dirty="0" smtClean="0"/>
          </a:p>
          <a:p>
            <a:pPr marL="457200" indent="-457200">
              <a:buNone/>
            </a:pPr>
            <a:r>
              <a:rPr lang="en-GB" sz="2000" dirty="0" smtClean="0"/>
              <a:t>3. Your </a:t>
            </a:r>
            <a:r>
              <a:rPr lang="en-GB" sz="2000" dirty="0"/>
              <a:t>f</a:t>
            </a:r>
            <a:r>
              <a:rPr lang="en-GB" sz="2000" dirty="0" smtClean="0"/>
              <a:t>ull name </a:t>
            </a:r>
          </a:p>
          <a:p>
            <a:endParaRPr lang="en-GB" dirty="0"/>
          </a:p>
        </p:txBody>
      </p:sp>
      <p:sp>
        <p:nvSpPr>
          <p:cNvPr id="5" name="Text Placeholder 4"/>
          <p:cNvSpPr>
            <a:spLocks noGrp="1"/>
          </p:cNvSpPr>
          <p:nvPr>
            <p:ph type="body" sz="quarter" idx="3"/>
          </p:nvPr>
        </p:nvSpPr>
        <p:spPr>
          <a:xfrm>
            <a:off x="3857620" y="1214422"/>
            <a:ext cx="4041775" cy="639762"/>
          </a:xfrm>
        </p:spPr>
        <p:txBody>
          <a:bodyPr/>
          <a:lstStyle/>
          <a:p>
            <a:r>
              <a:rPr lang="en-GB" u="sng" dirty="0" smtClean="0">
                <a:solidFill>
                  <a:srgbClr val="0070C0"/>
                </a:solidFill>
              </a:rPr>
              <a:t>Your contents page</a:t>
            </a:r>
            <a:endParaRPr lang="en-GB" u="sng" dirty="0">
              <a:solidFill>
                <a:srgbClr val="0070C0"/>
              </a:solidFill>
            </a:endParaRPr>
          </a:p>
        </p:txBody>
      </p:sp>
      <p:sp>
        <p:nvSpPr>
          <p:cNvPr id="6" name="Content Placeholder 5"/>
          <p:cNvSpPr>
            <a:spLocks noGrp="1"/>
          </p:cNvSpPr>
          <p:nvPr>
            <p:ph sz="quarter" idx="4"/>
          </p:nvPr>
        </p:nvSpPr>
        <p:spPr>
          <a:xfrm>
            <a:off x="3428993" y="1857364"/>
            <a:ext cx="5257808" cy="4268799"/>
          </a:xfrm>
        </p:spPr>
        <p:txBody>
          <a:bodyPr>
            <a:normAutofit fontScale="85000" lnSpcReduction="20000"/>
          </a:bodyPr>
          <a:lstStyle/>
          <a:p>
            <a:pPr marL="457200" lvl="0" indent="-457200">
              <a:buFont typeface="+mj-lt"/>
              <a:buAutoNum type="arabicPeriod"/>
            </a:pPr>
            <a:r>
              <a:rPr lang="en-GB" b="1" dirty="0" smtClean="0"/>
              <a:t>Hypothesis</a:t>
            </a:r>
            <a:endParaRPr lang="en-GB" dirty="0" smtClean="0"/>
          </a:p>
          <a:p>
            <a:pPr marL="457200" lvl="0" indent="-457200">
              <a:buFont typeface="+mj-lt"/>
              <a:buAutoNum type="arabicPeriod"/>
            </a:pPr>
            <a:r>
              <a:rPr lang="en-GB" b="1" dirty="0" smtClean="0"/>
              <a:t>Aims</a:t>
            </a:r>
            <a:endParaRPr lang="en-GB" dirty="0" smtClean="0"/>
          </a:p>
          <a:p>
            <a:pPr marL="457200" lvl="0" indent="-457200">
              <a:buFont typeface="+mj-lt"/>
              <a:buAutoNum type="arabicPeriod"/>
            </a:pPr>
            <a:r>
              <a:rPr lang="en-GB" b="1" dirty="0" smtClean="0"/>
              <a:t>Methodology</a:t>
            </a:r>
            <a:endParaRPr lang="en-GB" dirty="0" smtClean="0"/>
          </a:p>
          <a:p>
            <a:pPr marL="457200" lvl="0" indent="-457200">
              <a:buFont typeface="+mj-lt"/>
              <a:buAutoNum type="arabicPeriod"/>
            </a:pPr>
            <a:r>
              <a:rPr lang="en-GB" b="1" dirty="0" smtClean="0"/>
              <a:t>Primary research</a:t>
            </a:r>
            <a:endParaRPr lang="en-GB" dirty="0" smtClean="0"/>
          </a:p>
          <a:p>
            <a:pPr marL="457200" lvl="0" indent="-457200">
              <a:buFont typeface="+mj-lt"/>
              <a:buAutoNum type="arabicPeriod"/>
            </a:pPr>
            <a:r>
              <a:rPr lang="en-GB" b="1" dirty="0" smtClean="0"/>
              <a:t>Secondary research</a:t>
            </a:r>
            <a:endParaRPr lang="en-GB" dirty="0" smtClean="0"/>
          </a:p>
          <a:p>
            <a:pPr marL="457200" lvl="0" indent="-457200">
              <a:buFont typeface="+mj-lt"/>
              <a:buAutoNum type="arabicPeriod"/>
            </a:pPr>
            <a:r>
              <a:rPr lang="en-GB" b="1" dirty="0" smtClean="0"/>
              <a:t>The pilot study</a:t>
            </a:r>
            <a:endParaRPr lang="en-GB" dirty="0" smtClean="0"/>
          </a:p>
          <a:p>
            <a:pPr marL="457200" indent="-457200">
              <a:buFont typeface="+mj-lt"/>
              <a:buAutoNum type="arabicPeriod"/>
            </a:pPr>
            <a:r>
              <a:rPr lang="en-GB" b="1" dirty="0" smtClean="0"/>
              <a:t>Results of the pilot study</a:t>
            </a:r>
          </a:p>
          <a:p>
            <a:pPr marL="457200" indent="-457200">
              <a:buFont typeface="+mj-lt"/>
              <a:buAutoNum type="arabicPeriod"/>
            </a:pPr>
            <a:r>
              <a:rPr lang="en-GB" b="1" dirty="0" smtClean="0"/>
              <a:t>primary research</a:t>
            </a:r>
            <a:endParaRPr lang="en-GB" dirty="0" smtClean="0"/>
          </a:p>
          <a:p>
            <a:pPr marL="457200" indent="-457200">
              <a:buFont typeface="+mj-lt"/>
              <a:buAutoNum type="arabicPeriod"/>
            </a:pPr>
            <a:r>
              <a:rPr lang="en-GB" b="1" dirty="0" smtClean="0"/>
              <a:t>secondary research</a:t>
            </a:r>
          </a:p>
          <a:p>
            <a:pPr marL="457200" indent="-457200">
              <a:buFont typeface="+mj-lt"/>
              <a:buAutoNum type="arabicPeriod"/>
            </a:pPr>
            <a:r>
              <a:rPr lang="en-GB" b="1" dirty="0" smtClean="0"/>
              <a:t>Results of primary and secondary research</a:t>
            </a:r>
            <a:endParaRPr lang="en-GB" dirty="0" smtClean="0"/>
          </a:p>
          <a:p>
            <a:pPr marL="457200" indent="-457200">
              <a:buFont typeface="+mj-lt"/>
              <a:buAutoNum type="arabicPeriod"/>
            </a:pPr>
            <a:r>
              <a:rPr lang="en-GB" b="1" dirty="0" smtClean="0"/>
              <a:t>Conclusion</a:t>
            </a:r>
          </a:p>
          <a:p>
            <a:pPr marL="457200" indent="-457200">
              <a:buFont typeface="+mj-lt"/>
              <a:buAutoNum type="arabicPeriod"/>
            </a:pPr>
            <a:r>
              <a:rPr lang="en-GB" b="1" dirty="0" smtClean="0"/>
              <a:t>Evaluation</a:t>
            </a:r>
            <a:endParaRPr lang="en-GB" dirty="0" smtClean="0"/>
          </a:p>
          <a:p>
            <a:pPr marL="457200" indent="-457200">
              <a:buFont typeface="+mj-lt"/>
              <a:buAutoNum type="arabicPeriod"/>
            </a:pPr>
            <a:r>
              <a:rPr lang="en-GB" b="1" dirty="0" smtClean="0"/>
              <a:t>Bibliography</a:t>
            </a:r>
            <a:endParaRPr lang="en-GB" dirty="0" smtClean="0"/>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Hypothesis</a:t>
            </a:r>
            <a:endParaRPr lang="en-GB" b="1" u="sng" dirty="0"/>
          </a:p>
        </p:txBody>
      </p:sp>
      <p:sp>
        <p:nvSpPr>
          <p:cNvPr id="3" name="Content Placeholder 2"/>
          <p:cNvSpPr>
            <a:spLocks noGrp="1"/>
          </p:cNvSpPr>
          <p:nvPr>
            <p:ph idx="1"/>
          </p:nvPr>
        </p:nvSpPr>
        <p:spPr>
          <a:xfrm>
            <a:off x="457200" y="1600201"/>
            <a:ext cx="8229600" cy="3186122"/>
          </a:xfrm>
          <a:solidFill>
            <a:srgbClr val="00B050"/>
          </a:solidFill>
        </p:spPr>
        <p:txBody>
          <a:bodyPr>
            <a:normAutofit fontScale="92500" lnSpcReduction="20000"/>
          </a:bodyPr>
          <a:lstStyle/>
          <a:p>
            <a:pPr>
              <a:buNone/>
            </a:pPr>
            <a:r>
              <a:rPr lang="en-GB" b="1" dirty="0"/>
              <a:t> </a:t>
            </a:r>
            <a:endParaRPr lang="en-GB" dirty="0"/>
          </a:p>
          <a:p>
            <a:r>
              <a:rPr lang="en-GB" dirty="0"/>
              <a:t>Once you have decided the topic you wish to study you need to gather some relevant information to show that you have a good knowledge of the area you are researching.</a:t>
            </a:r>
          </a:p>
          <a:p>
            <a:pPr>
              <a:buNone/>
            </a:pPr>
            <a:r>
              <a:rPr lang="en-GB" dirty="0"/>
              <a:t> </a:t>
            </a:r>
          </a:p>
          <a:p>
            <a:pPr>
              <a:buNone/>
            </a:pPr>
            <a:r>
              <a:rPr lang="en-GB" dirty="0"/>
              <a:t> </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Hypothesis:</a:t>
            </a:r>
            <a:endParaRPr lang="en-GB" dirty="0"/>
          </a:p>
        </p:txBody>
      </p:sp>
      <p:sp>
        <p:nvSpPr>
          <p:cNvPr id="3" name="Content Placeholder 2"/>
          <p:cNvSpPr>
            <a:spLocks noGrp="1"/>
          </p:cNvSpPr>
          <p:nvPr>
            <p:ph idx="1"/>
          </p:nvPr>
        </p:nvSpPr>
        <p:spPr>
          <a:solidFill>
            <a:srgbClr val="00B0F0"/>
          </a:solidFill>
        </p:spPr>
        <p:txBody>
          <a:bodyPr>
            <a:normAutofit fontScale="70000" lnSpcReduction="20000"/>
          </a:bodyPr>
          <a:lstStyle/>
          <a:p>
            <a:r>
              <a:rPr lang="en-GB" dirty="0" smtClean="0"/>
              <a:t>This </a:t>
            </a:r>
            <a:r>
              <a:rPr lang="en-GB" dirty="0"/>
              <a:t>is a statement related to your research project.</a:t>
            </a:r>
          </a:p>
          <a:p>
            <a:r>
              <a:rPr lang="en-GB" dirty="0"/>
              <a:t> </a:t>
            </a:r>
          </a:p>
          <a:p>
            <a:r>
              <a:rPr lang="en-GB" dirty="0"/>
              <a:t>i.e. ‘‘The media portrays negative stereotypes of youths.’’</a:t>
            </a:r>
          </a:p>
          <a:p>
            <a:r>
              <a:rPr lang="en-GB" dirty="0"/>
              <a:t> </a:t>
            </a:r>
          </a:p>
          <a:p>
            <a:r>
              <a:rPr lang="en-GB" dirty="0"/>
              <a:t>‘‘The New Man is a myth’’</a:t>
            </a:r>
          </a:p>
          <a:p>
            <a:r>
              <a:rPr lang="en-GB" dirty="0"/>
              <a:t> </a:t>
            </a:r>
          </a:p>
          <a:p>
            <a:r>
              <a:rPr lang="en-GB" dirty="0"/>
              <a:t>‘‘In education, African Caribbean students are out-performing other ethnic groups.’’</a:t>
            </a:r>
          </a:p>
          <a:p>
            <a:r>
              <a:rPr lang="en-GB" dirty="0"/>
              <a:t> </a:t>
            </a:r>
          </a:p>
          <a:p>
            <a:r>
              <a:rPr lang="en-GB" dirty="0"/>
              <a:t>You may only add a question to your hypothesis in the following way.</a:t>
            </a:r>
          </a:p>
          <a:p>
            <a:r>
              <a:rPr lang="en-GB" dirty="0"/>
              <a:t> </a:t>
            </a:r>
          </a:p>
          <a:p>
            <a:r>
              <a:rPr lang="en-GB" dirty="0"/>
              <a:t>i.e. ‘The media always portrays youths negatively.’’ </a:t>
            </a:r>
            <a:r>
              <a:rPr lang="en-GB" b="1" dirty="0"/>
              <a:t>To what extent is this a true reflection of the media in Britain?</a:t>
            </a:r>
            <a:endParaRPr lang="en-GB" dirty="0"/>
          </a:p>
          <a:p>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569</Words>
  <Application>Microsoft Office PowerPoint</Application>
  <PresentationFormat>On-screen Show (4:3)</PresentationFormat>
  <Paragraphs>114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GCSE COURSEWORK</vt:lpstr>
      <vt:lpstr>External exam</vt:lpstr>
      <vt:lpstr>Today’s lesson</vt:lpstr>
      <vt:lpstr>What you will need to include</vt:lpstr>
      <vt:lpstr>Possible topics- Family</vt:lpstr>
      <vt:lpstr>Possible topics – Education </vt:lpstr>
      <vt:lpstr>Coursework guidelines – What should I include?</vt:lpstr>
      <vt:lpstr>Hypothesis</vt:lpstr>
      <vt:lpstr>Hypothesis:</vt:lpstr>
      <vt:lpstr>Hypothesis</vt:lpstr>
      <vt:lpstr>You can use the sentence starters below to get you started:  </vt:lpstr>
      <vt:lpstr>Hypothesis </vt:lpstr>
      <vt:lpstr>Homework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GCSE COURSEWORK</dc:title>
  <dc:creator>Farida</dc:creator>
  <cp:lastModifiedBy>fkerr</cp:lastModifiedBy>
  <cp:revision>10</cp:revision>
  <dcterms:created xsi:type="dcterms:W3CDTF">2009-09-14T17:32:37Z</dcterms:created>
  <dcterms:modified xsi:type="dcterms:W3CDTF">2009-09-22T09:47:49Z</dcterms:modified>
</cp:coreProperties>
</file>